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  <p:sldId id="279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Glacial Indifference" panose="020B0604020202020204" charset="0"/>
      <p:regular r:id="rId30"/>
    </p:embeddedFont>
    <p:embeddedFont>
      <p:font typeface="Glacial Indifference Bold" panose="020B0604020202020204" charset="0"/>
      <p:regular r:id="rId31"/>
    </p:embeddedFont>
    <p:embeddedFont>
      <p:font typeface="Hagrid Heavy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F4DA-F260-4EDA-82AC-C8E7D83830DD}" type="datetimeFigureOut">
              <a:rPr lang="es-ES" smtClean="0"/>
              <a:t>04/06/2023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92602-E444-4300-81B2-81614E2055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9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21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1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0A91F97-D2A9-0769-875C-2973735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497"/>
            <a:ext cx="18464211" cy="1033195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31976" y="8390255"/>
            <a:ext cx="323564" cy="868045"/>
            <a:chOff x="0" y="0"/>
            <a:chExt cx="85218" cy="228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18" cy="228621"/>
            </a:xfrm>
            <a:custGeom>
              <a:avLst/>
              <a:gdLst/>
              <a:ahLst/>
              <a:cxnLst/>
              <a:rect l="l" t="t" r="r" b="b"/>
              <a:pathLst>
                <a:path w="85218" h="228621">
                  <a:moveTo>
                    <a:pt x="0" y="0"/>
                  </a:moveTo>
                  <a:lnTo>
                    <a:pt x="85218" y="0"/>
                  </a:lnTo>
                  <a:lnTo>
                    <a:pt x="85218" y="228621"/>
                  </a:lnTo>
                  <a:lnTo>
                    <a:pt x="0" y="22862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51690" y="4198783"/>
            <a:ext cx="17256782" cy="148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4"/>
              </a:lnSpc>
            </a:pPr>
            <a:r>
              <a:rPr lang="en-US" sz="9295" dirty="0">
                <a:solidFill>
                  <a:srgbClr val="171616"/>
                </a:solidFill>
                <a:latin typeface="Hagrid Heavy"/>
              </a:rPr>
              <a:t>INGENIERÍA DE DATOS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65319" y="1288233"/>
            <a:ext cx="4070838" cy="1477343"/>
            <a:chOff x="0" y="0"/>
            <a:chExt cx="1072155" cy="389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155" cy="389094"/>
            </a:xfrm>
            <a:custGeom>
              <a:avLst/>
              <a:gdLst/>
              <a:ahLst/>
              <a:cxnLst/>
              <a:rect l="l" t="t" r="r" b="b"/>
              <a:pathLst>
                <a:path w="1072155" h="389094">
                  <a:moveTo>
                    <a:pt x="0" y="0"/>
                  </a:moveTo>
                  <a:lnTo>
                    <a:pt x="1072155" y="0"/>
                  </a:lnTo>
                  <a:lnTo>
                    <a:pt x="1072155" y="389094"/>
                  </a:lnTo>
                  <a:lnTo>
                    <a:pt x="0" y="389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DD6444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75953" y="5525523"/>
            <a:ext cx="12512047" cy="120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7495" dirty="0">
                <a:solidFill>
                  <a:srgbClr val="DD6444"/>
                </a:solidFill>
                <a:latin typeface="Hagrid Heavy"/>
              </a:rPr>
              <a:t>CON SPARK Y SCALA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32567" y="6158955"/>
            <a:ext cx="3704653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7361">
            <a:off x="2656418" y="2013808"/>
            <a:ext cx="10008631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55826" y="4079833"/>
            <a:ext cx="4201106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39998" y="1576002"/>
            <a:ext cx="1518543" cy="8541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570092" y="8843010"/>
            <a:ext cx="416606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Juan Manuel Serrano Hidalgo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92" y="8418830"/>
            <a:ext cx="46892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171616"/>
                </a:solidFill>
                <a:latin typeface="Glacial Indifference Bold"/>
              </a:rPr>
              <a:t>Álvaro Sánchez Pérez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8541" y="1556035"/>
            <a:ext cx="2274536" cy="105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UNIVERSIDAD </a:t>
            </a:r>
          </a:p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REY JUAN CARLOS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C1C2308-5F2C-9D1E-7DCF-EFEF6695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856" y="0"/>
            <a:ext cx="1860371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16289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60121" y="3869223"/>
            <a:ext cx="9608011" cy="49725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713324"/>
            <a:ext cx="544101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Leemos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archivo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Olas de calor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28" y="9563100"/>
            <a:ext cx="91967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137E5AD-34CA-7624-C1E0-2E41C8E6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8583562" cy="102921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5716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38874" y="3794849"/>
            <a:ext cx="9374609" cy="51213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8727" y="4822076"/>
            <a:ext cx="5441012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Generamos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visualización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función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le </a:t>
            </a:r>
            <a:r>
              <a:rPr lang="es-HN" sz="2400" dirty="0">
                <a:solidFill>
                  <a:schemeClr val="bg1"/>
                </a:solidFill>
                <a:latin typeface="Glacial Indifference"/>
              </a:rPr>
              <a:t>pasamos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deseamos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 </a:t>
            </a:r>
          </a:p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 esta manera podremos implementar un widget que nos muestre una lista con las distintas posibilidades de representación facilitándole la tarea de visualización a usuarios no experimentados.</a:t>
            </a:r>
            <a:endParaRPr lang="en-US" sz="2400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82" y="9563100"/>
            <a:ext cx="9525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09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0272945-897E-1C6E-773D-5C981168F236}"/>
              </a:ext>
            </a:extLst>
          </p:cNvPr>
          <p:cNvSpPr/>
          <p:nvPr/>
        </p:nvSpPr>
        <p:spPr>
          <a:xfrm rot="16200001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BD15A0CD-80CD-A412-C287-41814474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799" y="19363"/>
            <a:ext cx="18617232" cy="1040496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99107" y="963844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558677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1086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10</a:t>
            </a:r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8B98B069-CF11-E4A8-33FC-08945D176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62" y="5131669"/>
            <a:ext cx="6935124" cy="374582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5F938869-1EF1-9D04-BF2D-4007FF09DDF0}"/>
              </a:ext>
            </a:extLst>
          </p:cNvPr>
          <p:cNvSpPr/>
          <p:nvPr/>
        </p:nvSpPr>
        <p:spPr>
          <a:xfrm rot="16200001">
            <a:off x="9095787" y="-2811372"/>
            <a:ext cx="6190" cy="1533023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0E38F5F-A2A8-E83E-15FA-221907B47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227" y="5143500"/>
            <a:ext cx="6935125" cy="374582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5D11A1E-A0E7-CBA5-53B4-CAFE5C37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0"/>
            <a:ext cx="18688738" cy="103181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4415" y="972946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46942"/>
            <a:ext cx="10028214" cy="406344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1233606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de la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promedio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5519" y="9616286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11</a:t>
            </a:r>
          </a:p>
        </p:txBody>
      </p:sp>
      <p:sp>
        <p:nvSpPr>
          <p:cNvPr id="16" name="AutoShape 16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71600" y="57386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Comparamos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mismo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para saber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se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registró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promedio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todas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estaciones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meterológicas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18A267B-3715-7671-3742-F091EC69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963" y="12460"/>
            <a:ext cx="18643319" cy="102745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34370" y="963844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77651"/>
            <a:ext cx="10028214" cy="403273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Precipitación por mes y año en Vitigudino - Salamanca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836" y="58148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precipitación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estación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Vitigudino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Salamanca.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podemos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algunas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tendencias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lo largo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1E0DA473-0D26-E961-CEBE-41529A116F9C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FE6D653-94D8-533A-47B0-293BFFD9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28921"/>
            <a:ext cx="18682958" cy="103794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05152" y="9642954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12305" y="4718496"/>
            <a:ext cx="9751792" cy="4065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Variación de la temperatura máxima mensual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78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Mostramos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variación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2010 hasta 2022.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23750BDC-8BBE-A4BE-6388-7DE5DEC8AFC0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t="11291" r="23880"/>
          <a:stretch>
            <a:fillRect/>
          </a:stretch>
        </p:blipFill>
        <p:spPr>
          <a:xfrm>
            <a:off x="6975861" y="5011283"/>
            <a:ext cx="10023070" cy="38683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302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Con las dos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consultas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previas, se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quiso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posible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relacion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ambas.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E7FDCD97-23B7-605D-30AD-71332E89DC15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15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9903EC6-3496-5507-B6A5-B0C63DC18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077" y="5050563"/>
            <a:ext cx="6933600" cy="38683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11291" r="23880"/>
          <a:stretch>
            <a:fillRect/>
          </a:stretch>
        </p:blipFill>
        <p:spPr>
          <a:xfrm>
            <a:off x="1849325" y="5050563"/>
            <a:ext cx="6933599" cy="386837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AutoShape 16">
            <a:extLst>
              <a:ext uri="{FF2B5EF4-FFF2-40B4-BE49-F238E27FC236}">
                <a16:creationId xmlns:a16="http://schemas.microsoft.com/office/drawing/2014/main" id="{FB8710C0-62D8-6CAF-1058-A209E0DE6C5C}"/>
              </a:ext>
            </a:extLst>
          </p:cNvPr>
          <p:cNvSpPr/>
          <p:nvPr/>
        </p:nvSpPr>
        <p:spPr>
          <a:xfrm rot="16200001">
            <a:off x="79274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859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-284657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203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DESPLIEGUE EN AWS EMR (OLAS DE CALOR)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16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0464" y="4040144"/>
            <a:ext cx="657672" cy="1447799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268238" y="3575980"/>
            <a:ext cx="1537667" cy="125674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1093855" y="3783475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E74EA62-F1B0-F2F0-A531-A0DF2E11BBF7}"/>
              </a:ext>
            </a:extLst>
          </p:cNvPr>
          <p:cNvSpPr txBox="1"/>
          <p:nvPr/>
        </p:nvSpPr>
        <p:spPr>
          <a:xfrm>
            <a:off x="3175585" y="378436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Crearemos un archivo .jar que contenga la consulta. Utilizando el código anterior, cambiando la ruta de los datos a utilizar.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7DF7363-1122-34B7-1C9D-76526D34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255" y="4054068"/>
            <a:ext cx="3456507" cy="3005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2919" y="5728446"/>
            <a:ext cx="657672" cy="1447799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1270693" y="5264282"/>
            <a:ext cx="1537667" cy="125674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1078539" y="5497782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2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A605DF86-49AB-D99B-56B7-B4FFC67ADA2F}"/>
              </a:ext>
            </a:extLst>
          </p:cNvPr>
          <p:cNvSpPr txBox="1"/>
          <p:nvPr/>
        </p:nvSpPr>
        <p:spPr>
          <a:xfrm>
            <a:off x="3213003" y="5481018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Iniciaremos una consola en AWS, y para poder hacer uso de esta desde local deberemos de copiar sus credenciales. 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0B3EE721-E13B-6A7D-BC33-5BC3FC3F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4930" y="4706451"/>
            <a:ext cx="2333156" cy="236041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05F10EEE-90AD-89B2-6501-56130D23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53169" y="7474637"/>
            <a:ext cx="657672" cy="1447799"/>
          </a:xfrm>
          <a:prstGeom prst="rect">
            <a:avLst/>
          </a:prstGeom>
        </p:spPr>
      </p:pic>
      <p:grpSp>
        <p:nvGrpSpPr>
          <p:cNvPr id="52" name="Group 7">
            <a:extLst>
              <a:ext uri="{FF2B5EF4-FFF2-40B4-BE49-F238E27FC236}">
                <a16:creationId xmlns:a16="http://schemas.microsoft.com/office/drawing/2014/main" id="{A0BBE965-5975-2E00-734E-FC7146C6E31F}"/>
              </a:ext>
            </a:extLst>
          </p:cNvPr>
          <p:cNvGrpSpPr/>
          <p:nvPr/>
        </p:nvGrpSpPr>
        <p:grpSpPr>
          <a:xfrm>
            <a:off x="1330943" y="7010473"/>
            <a:ext cx="1537667" cy="1256743"/>
            <a:chOff x="0" y="0"/>
            <a:chExt cx="535676" cy="404331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614046-D1D8-1CFC-AFC6-BC1556F53918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7B2AE1F1-B3D2-ED0B-4E57-433BB1D257C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5" name="TextBox 17">
            <a:extLst>
              <a:ext uri="{FF2B5EF4-FFF2-40B4-BE49-F238E27FC236}">
                <a16:creationId xmlns:a16="http://schemas.microsoft.com/office/drawing/2014/main" id="{9D8A25B6-10E4-88D2-A796-07E43D800DA8}"/>
              </a:ext>
            </a:extLst>
          </p:cNvPr>
          <p:cNvSpPr txBox="1"/>
          <p:nvPr/>
        </p:nvSpPr>
        <p:spPr>
          <a:xfrm>
            <a:off x="1156560" y="721796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CBC05A6E-A532-1AC1-4EF4-0943D4743BE9}"/>
              </a:ext>
            </a:extLst>
          </p:cNvPr>
          <p:cNvSpPr txBox="1"/>
          <p:nvPr/>
        </p:nvSpPr>
        <p:spPr>
          <a:xfrm>
            <a:off x="3209112" y="719681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un contenedor en AWS S3, y subiremos los archivos necesarios para la ejecución (Datos y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).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B9C7EB2B-05C9-777D-948B-7054DE9FC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8624" y="7320433"/>
            <a:ext cx="3705768" cy="8399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FD4DECC0-55A0-7062-6A4A-25B790A98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26006" y="9153122"/>
            <a:ext cx="657672" cy="1447799"/>
          </a:xfrm>
          <a:prstGeom prst="rect">
            <a:avLst/>
          </a:prstGeom>
        </p:spPr>
      </p:pic>
      <p:grpSp>
        <p:nvGrpSpPr>
          <p:cNvPr id="62" name="Group 7">
            <a:extLst>
              <a:ext uri="{FF2B5EF4-FFF2-40B4-BE49-F238E27FC236}">
                <a16:creationId xmlns:a16="http://schemas.microsoft.com/office/drawing/2014/main" id="{12F0493D-39E4-CBFC-AAF7-27D6E28544BA}"/>
              </a:ext>
            </a:extLst>
          </p:cNvPr>
          <p:cNvGrpSpPr/>
          <p:nvPr/>
        </p:nvGrpSpPr>
        <p:grpSpPr>
          <a:xfrm>
            <a:off x="1303780" y="8688958"/>
            <a:ext cx="1537667" cy="1256743"/>
            <a:chOff x="0" y="0"/>
            <a:chExt cx="535676" cy="404331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B03E96C4-8196-9D51-B673-EA85893B9212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0D9E9EED-2F7E-D4D8-8D85-190DE8DD652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5" name="TextBox 17">
            <a:extLst>
              <a:ext uri="{FF2B5EF4-FFF2-40B4-BE49-F238E27FC236}">
                <a16:creationId xmlns:a16="http://schemas.microsoft.com/office/drawing/2014/main" id="{71F8B5F6-BF01-417F-C336-271263CFBA7E}"/>
              </a:ext>
            </a:extLst>
          </p:cNvPr>
          <p:cNvSpPr txBox="1"/>
          <p:nvPr/>
        </p:nvSpPr>
        <p:spPr>
          <a:xfrm>
            <a:off x="1111626" y="892245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4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D6944048-B8F4-BE99-3BB1-B4289D204DD7}"/>
              </a:ext>
            </a:extLst>
          </p:cNvPr>
          <p:cNvSpPr txBox="1"/>
          <p:nvPr/>
        </p:nvSpPr>
        <p:spPr>
          <a:xfrm>
            <a:off x="3209112" y="8897746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el clúster EMR, y mediante la ejecución de un script en local incluimos la ejecución del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 en este.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79F8372D-DE14-7B60-527F-4306F1149C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6063" b="160"/>
          <a:stretch/>
        </p:blipFill>
        <p:spPr>
          <a:xfrm>
            <a:off x="13078540" y="8621101"/>
            <a:ext cx="4425935" cy="92684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3" name="Picture 2">
            <a:extLst>
              <a:ext uri="{FF2B5EF4-FFF2-40B4-BE49-F238E27FC236}">
                <a16:creationId xmlns:a16="http://schemas.microsoft.com/office/drawing/2014/main" id="{72F32D35-C463-AF6B-BCD4-A3B080F8145A}"/>
              </a:ext>
            </a:extLst>
          </p:cNvPr>
          <p:cNvSpPr/>
          <p:nvPr/>
        </p:nvSpPr>
        <p:spPr>
          <a:xfrm rot="13648764" flipV="1">
            <a:off x="16726496" y="4048421"/>
            <a:ext cx="872589" cy="1468759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4" name="Picture 2">
            <a:extLst>
              <a:ext uri="{FF2B5EF4-FFF2-40B4-BE49-F238E27FC236}">
                <a16:creationId xmlns:a16="http://schemas.microsoft.com/office/drawing/2014/main" id="{EDD51550-34AF-FEE4-53CC-8BE6B635F4F8}"/>
              </a:ext>
            </a:extLst>
          </p:cNvPr>
          <p:cNvSpPr/>
          <p:nvPr/>
        </p:nvSpPr>
        <p:spPr>
          <a:xfrm rot="12005122" flipV="1">
            <a:off x="16690914" y="6297479"/>
            <a:ext cx="1432165" cy="1052628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5" name="Picture 2">
            <a:extLst>
              <a:ext uri="{FF2B5EF4-FFF2-40B4-BE49-F238E27FC236}">
                <a16:creationId xmlns:a16="http://schemas.microsoft.com/office/drawing/2014/main" id="{F3978012-E704-EE5F-1287-F1577EC32811}"/>
              </a:ext>
            </a:extLst>
          </p:cNvPr>
          <p:cNvSpPr/>
          <p:nvPr/>
        </p:nvSpPr>
        <p:spPr>
          <a:xfrm rot="12773052" flipV="1">
            <a:off x="17121856" y="8004103"/>
            <a:ext cx="1061041" cy="723691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977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45" grpId="0"/>
      <p:bldP spid="46" grpId="0"/>
      <p:bldP spid="55" grpId="0"/>
      <p:bldP spid="56" grpId="0"/>
      <p:bldP spid="65" grpId="0"/>
      <p:bldP spid="66" grpId="0"/>
      <p:bldP spid="73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17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903387" y="4408181"/>
            <a:ext cx="7763565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2927636"/>
            <a:ext cx="7491239" cy="640782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3155334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8934373" y="4534687"/>
            <a:ext cx="8751018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2902788"/>
            <a:ext cx="7708524" cy="640782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3130486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978561-83B3-534D-EEC9-7461C72AE8FD}"/>
              </a:ext>
            </a:extLst>
          </p:cNvPr>
          <p:cNvSpPr txBox="1"/>
          <p:nvPr/>
        </p:nvSpPr>
        <p:spPr>
          <a:xfrm>
            <a:off x="1371600" y="4381500"/>
            <a:ext cx="670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4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7E0453-509C-4174-0D63-1FB7A82F760B}"/>
              </a:ext>
            </a:extLst>
          </p:cNvPr>
          <p:cNvSpPr txBox="1"/>
          <p:nvPr/>
        </p:nvSpPr>
        <p:spPr>
          <a:xfrm>
            <a:off x="9982200" y="43815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28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F15F4BE-7859-A750-BCE7-223595125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116745"/>
            <a:ext cx="6705600" cy="16269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9D835F-536D-30E6-AA84-ABF6E0C20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789" y="5118566"/>
            <a:ext cx="6705600" cy="170133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5DEED22-9684-2C83-86BC-9137B38FF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428" y="7611837"/>
            <a:ext cx="2416619" cy="10567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98274D-72DA-4B3B-28AD-19584730E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0689" y="7609596"/>
            <a:ext cx="2412111" cy="105676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2B60E87-46B3-A0B4-50E5-9B6690D1EDEF}"/>
              </a:ext>
            </a:extLst>
          </p:cNvPr>
          <p:cNvSpPr txBox="1"/>
          <p:nvPr/>
        </p:nvSpPr>
        <p:spPr>
          <a:xfrm>
            <a:off x="99822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15 segundos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7333C3-039E-86B9-5183-E4BC1D43DF1A}"/>
              </a:ext>
            </a:extLst>
          </p:cNvPr>
          <p:cNvSpPr txBox="1"/>
          <p:nvPr/>
        </p:nvSpPr>
        <p:spPr>
          <a:xfrm>
            <a:off x="13716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53 segundos</a:t>
            </a:r>
          </a:p>
        </p:txBody>
      </p:sp>
    </p:spTree>
    <p:extLst>
      <p:ext uri="{BB962C8B-B14F-4D97-AF65-F5344CB8AC3E}">
        <p14:creationId xmlns:p14="http://schemas.microsoft.com/office/powerpoint/2010/main" val="6996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5D7244C6-83DD-91CA-17D0-B80B47A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"/>
            <a:ext cx="18287999" cy="10244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6793959"/>
            <a:ext cx="4357086" cy="119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0"/>
            <a:ext cx="6466491" cy="10453763"/>
            <a:chOff x="0" y="0"/>
            <a:chExt cx="1703109" cy="2753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3109" cy="2753254"/>
            </a:xfrm>
            <a:custGeom>
              <a:avLst/>
              <a:gdLst/>
              <a:ahLst/>
              <a:cxnLst/>
              <a:rect l="l" t="t" r="r" b="b"/>
              <a:pathLst>
                <a:path w="1703109" h="2753254">
                  <a:moveTo>
                    <a:pt x="0" y="0"/>
                  </a:moveTo>
                  <a:lnTo>
                    <a:pt x="1703109" y="0"/>
                  </a:lnTo>
                  <a:lnTo>
                    <a:pt x="1703109" y="2753254"/>
                  </a:lnTo>
                  <a:lnTo>
                    <a:pt x="0" y="275325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6793959"/>
            <a:ext cx="4357086" cy="11927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8386761"/>
            <a:ext cx="4357086" cy="11927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940437" y="7053570"/>
            <a:ext cx="4357086" cy="1198096"/>
            <a:chOff x="0" y="0"/>
            <a:chExt cx="1175679" cy="3232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24288" y="3863994"/>
            <a:ext cx="1698402" cy="42997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52956" y="2215787"/>
            <a:ext cx="1698402" cy="429975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739543" y="7586469"/>
            <a:ext cx="4357086" cy="3224049"/>
            <a:chOff x="0" y="-284867"/>
            <a:chExt cx="1175679" cy="869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8722" y="-28486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DESPLIEGUE EN AWS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39543" y="6017309"/>
            <a:ext cx="4357086" cy="3224049"/>
            <a:chOff x="0" y="-279616"/>
            <a:chExt cx="1175679" cy="869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80081" y="-27961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VISUALIZACIÓN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94946" y="1893809"/>
            <a:ext cx="4357086" cy="11927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8442166"/>
            <a:ext cx="4357086" cy="1192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940437" y="8699341"/>
            <a:ext cx="4357086" cy="1198096"/>
            <a:chOff x="0" y="0"/>
            <a:chExt cx="1175679" cy="3232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40437" y="3766615"/>
            <a:ext cx="4357086" cy="1198096"/>
            <a:chOff x="0" y="0"/>
            <a:chExt cx="1175679" cy="3232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940437" y="2125261"/>
            <a:ext cx="4357086" cy="1198096"/>
            <a:chOff x="0" y="0"/>
            <a:chExt cx="1175679" cy="3232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0437" y="5405363"/>
            <a:ext cx="4357086" cy="1198096"/>
            <a:chOff x="0" y="0"/>
            <a:chExt cx="1175679" cy="3232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33277" y="5620170"/>
            <a:ext cx="568117" cy="395524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415" y="463169"/>
            <a:ext cx="66044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699" dirty="0">
                <a:solidFill>
                  <a:srgbClr val="FFFFFF"/>
                </a:solidFill>
                <a:latin typeface="Hagrid Heavy"/>
              </a:rPr>
              <a:t>INDICE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3188" y="7361571"/>
            <a:ext cx="41515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CONSULTAS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22168" y="9070816"/>
            <a:ext cx="34036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CONCLUSIONES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48071" y="4178284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OBJETIVOS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48071" y="2551907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22168" y="5744096"/>
            <a:ext cx="339362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OBTENCIÓN DE DATOS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5204869"/>
            <a:ext cx="4357086" cy="119275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739543" y="4449536"/>
            <a:ext cx="4357086" cy="3224049"/>
            <a:chOff x="0" y="-273333"/>
            <a:chExt cx="1175679" cy="8699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81440" y="-27333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PROGRAMACIÓN </a:t>
              </a: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18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289249" y="4501031"/>
            <a:ext cx="4991840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4406348"/>
            <a:ext cx="7491239" cy="4417641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4634046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0795798" y="4300487"/>
            <a:ext cx="5169619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4381500"/>
            <a:ext cx="7708524" cy="4442489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4609198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/>
              <p:nvPr/>
            </p:nvSpPr>
            <p:spPr>
              <a:xfrm>
                <a:off x="1371600" y="5676900"/>
                <a:ext cx="6705600" cy="171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193 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≈48,25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48,25 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=36,8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76900"/>
                <a:ext cx="6705600" cy="1711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7EBFA6A-0273-4CDA-56C5-3DA693CBAE7F}"/>
              </a:ext>
            </a:extLst>
          </p:cNvPr>
          <p:cNvSpPr txBox="1"/>
          <p:nvPr/>
        </p:nvSpPr>
        <p:spPr>
          <a:xfrm>
            <a:off x="1053131" y="3009900"/>
            <a:ext cx="1616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Tras analizar en detalle cada etapa se descubre que el mayor aumento de rendimiento en la ejecución se produce durante la lectura de los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81F715-640D-595D-0F7D-E2B57F6BE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998" y="7181552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FFCADD-C7BC-9C0C-9397-262913249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20" y="7200900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/>
              <p:nvPr/>
            </p:nvSpPr>
            <p:spPr>
              <a:xfrm>
                <a:off x="9982200" y="5676900"/>
                <a:ext cx="6705600" cy="171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199 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≈7,107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,107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=5,686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676900"/>
                <a:ext cx="6705600" cy="17111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30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266927"/>
            <a:chOff x="0" y="0"/>
            <a:chExt cx="4623770" cy="1107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1107651"/>
            </a:xfrm>
            <a:custGeom>
              <a:avLst/>
              <a:gdLst/>
              <a:ahLst/>
              <a:cxnLst/>
              <a:rect l="l" t="t" r="r" b="b"/>
              <a:pathLst>
                <a:path w="4623770" h="1107651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785" y="1017905"/>
            <a:ext cx="9014429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Hagrid Heavy Bold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99523" y="4348110"/>
            <a:ext cx="9678477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Conocimientos adquiridos en la aplicación de la ingeniería de datos utilizando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4000500"/>
            <a:ext cx="4406127" cy="1535194"/>
            <a:chOff x="0" y="0"/>
            <a:chExt cx="1160461" cy="40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1573" y="4288998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A9386DAA-4BFE-7306-CA78-FCB660F26836}"/>
              </a:ext>
            </a:extLst>
          </p:cNvPr>
          <p:cNvGrpSpPr/>
          <p:nvPr/>
        </p:nvGrpSpPr>
        <p:grpSpPr>
          <a:xfrm>
            <a:off x="0" y="5991374"/>
            <a:ext cx="4406127" cy="3266926"/>
            <a:chOff x="0" y="-47625"/>
            <a:chExt cx="1160461" cy="860425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D714171-357D-237A-9911-084B9FD9BDD4}"/>
                </a:ext>
              </a:extLst>
            </p:cNvPr>
            <p:cNvSpPr/>
            <p:nvPr/>
          </p:nvSpPr>
          <p:spPr>
            <a:xfrm>
              <a:off x="0" y="-27556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4482F315-C1A6-46AB-47FF-FFA44673DB2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52184" y="6441827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9523" y="6197175"/>
            <a:ext cx="9661042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Gracias a este estudio, es posible corroborar la información presentada en varios lugares, lo que demuestra la veracidad del calentamiento global.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4809577-171F-9CD1-7C89-69E250522F81}"/>
              </a:ext>
            </a:extLst>
          </p:cNvPr>
          <p:cNvGrpSpPr/>
          <p:nvPr/>
        </p:nvGrpSpPr>
        <p:grpSpPr>
          <a:xfrm>
            <a:off x="0" y="8115300"/>
            <a:ext cx="4406127" cy="1535194"/>
            <a:chOff x="0" y="0"/>
            <a:chExt cx="1160461" cy="40433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164674-0777-5740-7A0A-461F7CE22106}"/>
                </a:ext>
              </a:extLst>
            </p:cNvPr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A3823318-6B54-2815-A277-30AC7AC7B27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D02F669B-0089-B07C-8CBA-1B8F0A717272}"/>
              </a:ext>
            </a:extLst>
          </p:cNvPr>
          <p:cNvSpPr txBox="1"/>
          <p:nvPr/>
        </p:nvSpPr>
        <p:spPr>
          <a:xfrm>
            <a:off x="4806347" y="8259216"/>
            <a:ext cx="9671653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Adquirir habilidades en el uso de entornos Cloud, junto con el aprendizaje de cómo analizar el rendimiento de manera detallada a través de la interfaz de usuario de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9B963FF-0B50-2D30-9A22-CEDAD67C9234}"/>
              </a:ext>
            </a:extLst>
          </p:cNvPr>
          <p:cNvSpPr txBox="1"/>
          <p:nvPr/>
        </p:nvSpPr>
        <p:spPr bwMode="hidden">
          <a:xfrm>
            <a:off x="2209800" y="8496300"/>
            <a:ext cx="2495212" cy="8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3C41E6-0617-46C2-9606-6C7B197F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799" y="3925369"/>
            <a:ext cx="2495212" cy="12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lentamiento global - Iconos gratis de naturaleza">
            <a:extLst>
              <a:ext uri="{FF2B5EF4-FFF2-40B4-BE49-F238E27FC236}">
                <a16:creationId xmlns:a16="http://schemas.microsoft.com/office/drawing/2014/main" id="{3C6FC9F0-1F1F-5620-A73D-84F485D6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04" y="6061868"/>
            <a:ext cx="1546603" cy="15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ataformas Cloud públicas para empresas | CLOUDBUILDERS | Expertos en  plataformas Cloud">
            <a:extLst>
              <a:ext uri="{FF2B5EF4-FFF2-40B4-BE49-F238E27FC236}">
                <a16:creationId xmlns:a16="http://schemas.microsoft.com/office/drawing/2014/main" id="{BFCCEF6F-6267-6DF2-BFE5-AF156427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597" y="7995176"/>
            <a:ext cx="2737831" cy="15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6" grpId="0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266927"/>
            <a:chOff x="0" y="0"/>
            <a:chExt cx="4623770" cy="1107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1107651"/>
            </a:xfrm>
            <a:custGeom>
              <a:avLst/>
              <a:gdLst/>
              <a:ahLst/>
              <a:cxnLst/>
              <a:rect l="l" t="t" r="r" b="b"/>
              <a:pathLst>
                <a:path w="4623770" h="1107651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785" y="1017905"/>
            <a:ext cx="9014429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Hagrid Heavy Bold"/>
              </a:rPr>
              <a:t>CONCLUSIONES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08B08E29-07DB-CD04-BD89-3697E63F0792}"/>
              </a:ext>
            </a:extLst>
          </p:cNvPr>
          <p:cNvGrpSpPr/>
          <p:nvPr/>
        </p:nvGrpSpPr>
        <p:grpSpPr>
          <a:xfrm>
            <a:off x="-63813" y="4702894"/>
            <a:ext cx="4573096" cy="4264545"/>
            <a:chOff x="0" y="0"/>
            <a:chExt cx="1160461" cy="404331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B48EB8E-F5B2-32A9-A792-FCFDBA0BF4C1}"/>
                </a:ext>
              </a:extLst>
            </p:cNvPr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DB53C9FD-FC1C-8BA9-4A52-098801AB2D6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D02F669B-0089-B07C-8CBA-1B8F0A717272}"/>
              </a:ext>
            </a:extLst>
          </p:cNvPr>
          <p:cNvSpPr txBox="1"/>
          <p:nvPr/>
        </p:nvSpPr>
        <p:spPr>
          <a:xfrm>
            <a:off x="4806347" y="4702894"/>
            <a:ext cx="9671653" cy="4328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 cuanto al tiempo dedicado a este proyecto, ha sido de aproximadamente 6-7 meses, durante los cuales la mayor parte del tiempo se ha empleado en adquirir nuevos conocimientos. </a:t>
            </a:r>
          </a:p>
          <a:p>
            <a:pPr algn="just">
              <a:lnSpc>
                <a:spcPts val="3359"/>
              </a:lnSpc>
            </a:pPr>
            <a:endParaRPr lang="es-ES" sz="240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Además de algunos problemas, que requirieron encontrar soluciones adecuadas. Entre estos, se encuentra el formato original de los datos, que afectaba considerablemente el rendimiento, debido a su baja eficiencia. Además, de encontrar problemas en el uso de diferentes tipos de representaciones, que aún no se encuentran disponibles en Scala, entre otros.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9B963FF-0B50-2D30-9A22-CEDAD67C9234}"/>
              </a:ext>
            </a:extLst>
          </p:cNvPr>
          <p:cNvSpPr txBox="1"/>
          <p:nvPr/>
        </p:nvSpPr>
        <p:spPr bwMode="hidden">
          <a:xfrm>
            <a:off x="2311135" y="6434254"/>
            <a:ext cx="2495212" cy="8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4</a:t>
            </a:r>
          </a:p>
        </p:txBody>
      </p:sp>
      <p:pic>
        <p:nvPicPr>
          <p:cNvPr id="13" name="Gráfico 12" descr="Cronómetro con relleno sólido">
            <a:extLst>
              <a:ext uri="{FF2B5EF4-FFF2-40B4-BE49-F238E27FC236}">
                <a16:creationId xmlns:a16="http://schemas.microsoft.com/office/drawing/2014/main" id="{5D87E561-627F-B307-05A0-AFFFFFC6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4800" y="6061864"/>
            <a:ext cx="1546602" cy="15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192B9E3-6EBC-EF30-D488-BCED6212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54" y="-71988"/>
            <a:ext cx="18492217" cy="103589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3767" y="1085850"/>
            <a:ext cx="8262874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9"/>
              </a:lnSpc>
            </a:pPr>
            <a:r>
              <a:rPr lang="en-US" sz="6699" dirty="0">
                <a:solidFill>
                  <a:srgbClr val="DD6444"/>
                </a:solidFill>
                <a:latin typeface="Hagrid Heavy Bold"/>
              </a:rPr>
              <a:t>INTRODUCCIÓN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487336" y="9581038"/>
            <a:ext cx="967027" cy="339828"/>
            <a:chOff x="0" y="0"/>
            <a:chExt cx="254690" cy="89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490" r="16490"/>
          <a:stretch>
            <a:fillRect/>
          </a:stretch>
        </p:blipFill>
        <p:spPr>
          <a:xfrm>
            <a:off x="-6553200" y="-181600"/>
            <a:ext cx="11548055" cy="10650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431011">
            <a:off x="15323244" y="5698086"/>
            <a:ext cx="1819500" cy="28839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6162" y="5772179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Abordaremos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pregunta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acerca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cambio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climático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buscará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obtener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respuestas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través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ciclo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completo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gestión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Mediante: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oficiales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Spark y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librerías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Scala y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6162" y="2930116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Existe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DO" sz="2400" dirty="0">
                <a:solidFill>
                  <a:srgbClr val="000000"/>
                </a:solidFill>
                <a:latin typeface="Glacial Indifference"/>
              </a:rPr>
              <a:t>incremento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exponencial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haciendo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Big Data 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haya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convertido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áreas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importantes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Para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poder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tratar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grandes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cantidades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sencilla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eficaz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surgido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herramientas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Spark.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7192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4A3828EB-9C26-BD93-767E-7DD9DF5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9"/>
            <a:ext cx="18288000" cy="101930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00229"/>
            <a:ext cx="7444650" cy="7246245"/>
            <a:chOff x="0" y="0"/>
            <a:chExt cx="1960731" cy="1908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0731" cy="1908476"/>
            </a:xfrm>
            <a:custGeom>
              <a:avLst/>
              <a:gdLst/>
              <a:ahLst/>
              <a:cxnLst/>
              <a:rect l="l" t="t" r="r" b="b"/>
              <a:pathLst>
                <a:path w="1960731" h="1908476">
                  <a:moveTo>
                    <a:pt x="0" y="0"/>
                  </a:moveTo>
                  <a:lnTo>
                    <a:pt x="1960731" y="0"/>
                  </a:lnTo>
                  <a:lnTo>
                    <a:pt x="1960731" y="1908476"/>
                  </a:lnTo>
                  <a:lnTo>
                    <a:pt x="0" y="190847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73350" y="5499551"/>
            <a:ext cx="4392975" cy="3546923"/>
            <a:chOff x="0" y="0"/>
            <a:chExt cx="1156998" cy="934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6325" y="5499551"/>
            <a:ext cx="4392975" cy="3546923"/>
            <a:chOff x="0" y="0"/>
            <a:chExt cx="1156998" cy="934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3350" y="1800229"/>
            <a:ext cx="4392975" cy="3546923"/>
            <a:chOff x="0" y="0"/>
            <a:chExt cx="1156998" cy="934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6325" y="1800229"/>
            <a:ext cx="4392975" cy="3546923"/>
            <a:chOff x="0" y="0"/>
            <a:chExt cx="1156998" cy="9341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67347" y="9598395"/>
            <a:ext cx="967027" cy="339828"/>
            <a:chOff x="0" y="0"/>
            <a:chExt cx="254690" cy="89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6727" y="3905261"/>
            <a:ext cx="1825013" cy="9474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47965" y="4071102"/>
            <a:ext cx="1913445" cy="8759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31739" y="4018881"/>
            <a:ext cx="1876197" cy="83386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38463" y="7615797"/>
            <a:ext cx="2262748" cy="7548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143916" y="7472303"/>
            <a:ext cx="1852161" cy="104184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88001" y="4542557"/>
            <a:ext cx="6326047" cy="115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7304" dirty="0">
                <a:solidFill>
                  <a:srgbClr val="FFFFFF"/>
                </a:solidFill>
                <a:latin typeface="Hagrid Heavy"/>
              </a:rPr>
              <a:t>OBJETIVOS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9947" y="2529631"/>
            <a:ext cx="3644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Descarga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y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preparación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del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42923" y="2529631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Implementación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queries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54736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Visualización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gráfica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resultados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7712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Despliegue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clúster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AWS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91435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888A59E-2D6E-BFE9-4437-A2F7C7B1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" y="58421"/>
            <a:ext cx="18239309" cy="102285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2660">
            <a:off x="1059420" y="4991729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2660">
            <a:off x="1028766" y="9752587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7974"/>
          <a:stretch>
            <a:fillRect/>
          </a:stretch>
        </p:blipFill>
        <p:spPr>
          <a:xfrm>
            <a:off x="8703265" y="0"/>
            <a:ext cx="9627598" cy="2797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46097" y="2840006"/>
            <a:ext cx="11220349" cy="31513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9083773" cy="189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6"/>
              </a:lnSpc>
            </a:pPr>
            <a:r>
              <a:rPr lang="en-US" sz="5376" dirty="0">
                <a:solidFill>
                  <a:srgbClr val="DD6444"/>
                </a:solidFill>
                <a:latin typeface="Hagrid Heavy Bold"/>
              </a:rPr>
              <a:t>DESCARGA DE LOS DATOS</a:t>
            </a: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724" b="724"/>
          <a:stretch>
            <a:fillRect/>
          </a:stretch>
        </p:blipFill>
        <p:spPr>
          <a:xfrm>
            <a:off x="8733974" y="6010964"/>
            <a:ext cx="9584766" cy="531327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8746097" y="5991361"/>
            <a:ext cx="9846702" cy="33336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5304754"/>
            <a:ext cx="2610655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Haciendo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uso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de: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354" y="3416985"/>
            <a:ext cx="646593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programa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realizará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descarga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automática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partir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página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08872"/>
            <a:ext cx="4843691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Necesitaremos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proporcionarle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705" y="7454998"/>
            <a:ext cx="646593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Ruta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controlador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navegador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URL de AEMET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OpenData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Clave API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VE" sz="2400" dirty="0">
                <a:solidFill>
                  <a:srgbClr val="000000"/>
                </a:solidFill>
                <a:latin typeface="Glacial Indifference"/>
              </a:rPr>
              <a:t>inicio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fin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deseados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Ubicación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guardar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529" y="5817307"/>
            <a:ext cx="646593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Selenium</a:t>
            </a:r>
          </a:p>
        </p:txBody>
      </p:sp>
      <p:sp>
        <p:nvSpPr>
          <p:cNvPr id="9" name="AutoShape 9"/>
          <p:cNvSpPr/>
          <p:nvPr/>
        </p:nvSpPr>
        <p:spPr>
          <a:xfrm rot="-5400000">
            <a:off x="3443053" y="5217319"/>
            <a:ext cx="10520362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703234" y="2797144"/>
            <a:ext cx="9889566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D0A22848-BFB4-81D3-6954-9FDF91F5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" y="0"/>
            <a:ext cx="18288000" cy="1026316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7602" y="1736841"/>
            <a:ext cx="6326047" cy="18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2"/>
              </a:lnSpc>
            </a:pPr>
            <a:r>
              <a:rPr lang="en-US" sz="5804" dirty="0">
                <a:solidFill>
                  <a:srgbClr val="DD6444"/>
                </a:solidFill>
                <a:latin typeface="Hagrid Heavy"/>
              </a:rPr>
              <a:t>PREPARACIÓN DEL DATASET</a:t>
            </a:r>
          </a:p>
        </p:txBody>
      </p:sp>
      <p:sp>
        <p:nvSpPr>
          <p:cNvPr id="4" name="AutoShape 4"/>
          <p:cNvSpPr/>
          <p:nvPr/>
        </p:nvSpPr>
        <p:spPr>
          <a:xfrm rot="-5388815">
            <a:off x="3454113" y="5542414"/>
            <a:ext cx="7778952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375439" y="9601466"/>
            <a:ext cx="967027" cy="339828"/>
            <a:chOff x="0" y="0"/>
            <a:chExt cx="254690" cy="89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232" y="4096430"/>
            <a:ext cx="6483291" cy="542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01791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7113" y="2876497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u="none" dirty="0">
                <a:solidFill>
                  <a:srgbClr val="171616"/>
                </a:solidFill>
                <a:latin typeface="Glacial Indifference Bold"/>
              </a:rPr>
              <a:t>Transformación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JSON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4718" y="3776138"/>
            <a:ext cx="3649358" cy="7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JSON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multilínea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un JSON con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US" sz="2036" dirty="0">
                <a:solidFill>
                  <a:srgbClr val="000000"/>
                </a:solidFill>
                <a:latin typeface="Glacial Indifference"/>
              </a:rPr>
              <a:t>única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lineal.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3234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8556" y="2876497"/>
            <a:ext cx="364456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Creamos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el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_tradnl" sz="2885" dirty="0">
                <a:solidFill>
                  <a:srgbClr val="171616"/>
                </a:solidFill>
                <a:latin typeface="Glacial Indifference Bold"/>
              </a:rPr>
              <a:t>esquema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6161" y="3776138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Scala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esquema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correspondiente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StructType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y      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StructField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9397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24718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Lectura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y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casteo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datos</a:t>
            </a:r>
            <a:endParaRPr lang="en-US" sz="2885" u="none" dirty="0">
              <a:solidFill>
                <a:srgbClr val="171616"/>
              </a:solidFill>
              <a:latin typeface="Glacial Indifferen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22324" y="7427474"/>
            <a:ext cx="3649358" cy="108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Leemos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lo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Spark y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convertimos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al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tipo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deseado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0840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6161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Guardamos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Parquet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3767" y="7427474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Guardamos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Parquet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particionados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indicativo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, para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favorecer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lectura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óptima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70730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F047ECA-CB1E-3691-B7E2-D72362DA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"/>
            <a:ext cx="18287999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5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489480" y="6331694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42506" y="4325913"/>
            <a:ext cx="9891208" cy="405918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1" name="TextBox 11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85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PROGRAMACIÓN DE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164" y="5640395"/>
            <a:ext cx="5441012" cy="171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Consideraremos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ola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calor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cuando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supere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40º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tres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días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consecutivos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Olas de calor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374998" y="9601466"/>
            <a:ext cx="967027" cy="339828"/>
            <a:chOff x="0" y="0"/>
            <a:chExt cx="254690" cy="89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4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05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70B4608-9375-FC65-9C31-E3C7E0A7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2037"/>
            <a:ext cx="18617233" cy="103589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 rot="5288">
            <a:off x="1288398" y="6304121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458807" y="9604093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04947" y="6466791"/>
            <a:ext cx="10102538" cy="25726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086350"/>
            <a:ext cx="1547900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Al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querer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US" sz="2400" dirty="0">
                <a:solidFill>
                  <a:schemeClr val="bg1"/>
                </a:solidFill>
                <a:latin typeface="Glacial Indifference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un </a:t>
            </a:r>
            <a:r>
              <a:rPr lang="es-PR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deberemos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realizarlo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Python,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guardamos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agrupados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provincia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año, ya que será la representación usada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06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C356AF7-432C-051D-1698-BC5F1A2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8" y="25288"/>
            <a:ext cx="18333177" cy="102617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4969" y="960146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00877" y="6810304"/>
            <a:ext cx="11310680" cy="16480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836" y="4858110"/>
            <a:ext cx="15652760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Importamos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necesarios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 (</a:t>
            </a:r>
            <a:r>
              <a:rPr lang="es-DO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Parquet y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geométricos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distintas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provincias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).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5749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n-US" sz="3399" dirty="0" err="1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37191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07</a:t>
            </a: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4D61A5D7-EF8A-03DC-E85B-3B3AAE7E94A0}"/>
              </a:ext>
            </a:extLst>
          </p:cNvPr>
          <p:cNvSpPr/>
          <p:nvPr/>
        </p:nvSpPr>
        <p:spPr>
          <a:xfrm rot="5288">
            <a:off x="1371591" y="6222206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947</Words>
  <Application>Microsoft Office PowerPoint</Application>
  <PresentationFormat>Personalizado</PresentationFormat>
  <Paragraphs>138</Paragraphs>
  <Slides>22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Hagrid Heavy</vt:lpstr>
      <vt:lpstr>Glacial Indifference Bold</vt:lpstr>
      <vt:lpstr>Calibri</vt:lpstr>
      <vt:lpstr>Glacial Indifference</vt:lpstr>
      <vt:lpstr>Cambria Math</vt:lpstr>
      <vt:lpstr>Hagrid Heavy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TFG: Presentacion</dc:title>
  <dc:creator>Alvaro Sanchez</dc:creator>
  <cp:lastModifiedBy>Alvaro Sanchez Perez</cp:lastModifiedBy>
  <cp:revision>18</cp:revision>
  <dcterms:created xsi:type="dcterms:W3CDTF">2006-08-16T00:00:00Z</dcterms:created>
  <dcterms:modified xsi:type="dcterms:W3CDTF">2023-06-04T15:45:53Z</dcterms:modified>
  <dc:identifier>DAFcdq9Lj3I</dc:identifier>
</cp:coreProperties>
</file>